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37" r:id="rId3"/>
    <p:sldId id="336" r:id="rId4"/>
    <p:sldId id="339" r:id="rId5"/>
    <p:sldId id="340" r:id="rId6"/>
    <p:sldId id="350" r:id="rId7"/>
    <p:sldId id="370" r:id="rId8"/>
    <p:sldId id="351" r:id="rId9"/>
    <p:sldId id="373" r:id="rId10"/>
    <p:sldId id="352" r:id="rId11"/>
    <p:sldId id="353" r:id="rId12"/>
    <p:sldId id="354" r:id="rId13"/>
    <p:sldId id="355" r:id="rId14"/>
    <p:sldId id="363" r:id="rId15"/>
    <p:sldId id="364" r:id="rId16"/>
    <p:sldId id="365" r:id="rId17"/>
    <p:sldId id="368" r:id="rId18"/>
    <p:sldId id="356" r:id="rId19"/>
    <p:sldId id="366" r:id="rId20"/>
    <p:sldId id="357" r:id="rId21"/>
    <p:sldId id="358" r:id="rId22"/>
    <p:sldId id="360" r:id="rId23"/>
    <p:sldId id="369" r:id="rId24"/>
    <p:sldId id="374" r:id="rId25"/>
  </p:sldIdLst>
  <p:sldSz cx="9144000" cy="6858000" type="screen4x3"/>
  <p:notesSz cx="6858000" cy="9144000"/>
  <p:defaultTextStyle>
    <a:defPPr>
      <a:defRPr lang="es-V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977" autoAdjust="0"/>
    <p:restoredTop sz="99149" autoAdjust="0"/>
  </p:normalViewPr>
  <p:slideViewPr>
    <p:cSldViewPr>
      <p:cViewPr>
        <p:scale>
          <a:sx n="100" d="100"/>
          <a:sy n="100" d="100"/>
        </p:scale>
        <p:origin x="3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7AB5-3E12-4721-AD30-C7366FEFBB2A}" type="datetimeFigureOut">
              <a:rPr lang="es-VE" smtClean="0"/>
              <a:pPr/>
              <a:t>30/05/2012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3C393-E924-4F33-A653-D9153D0FA31B}" type="slidenum">
              <a:rPr lang="es-VE" smtClean="0"/>
              <a:pPr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3C393-E924-4F33-A653-D9153D0FA31B}" type="slidenum">
              <a:rPr lang="es-VE" smtClean="0"/>
              <a:pPr/>
              <a:t>1</a:t>
            </a:fld>
            <a:endParaRPr lang="es-V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3C393-E924-4F33-A653-D9153D0FA31B}" type="slidenum">
              <a:rPr lang="es-VE" smtClean="0"/>
              <a:pPr/>
              <a:t>11</a:t>
            </a:fld>
            <a:endParaRPr lang="es-V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6B70C-28E1-4060-8CE3-70C3EFB53BDE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A30F-CD80-478D-8381-17EE5FF06130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B3DF5-9624-47C9-B3CB-AB94CB82FA0F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CCA47-7F78-4D58-A23C-FAB3DB14923F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8E584-8773-44AB-844A-C8DB462F36F4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A7963-D70A-4D3E-8CBC-75C69F9F1A1E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C125B-3059-49C6-BCB0-8ABD73B3962C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C382C-DFD1-44BA-ADE8-96C19A4BB7D3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AAFEE-13EA-4FEE-A837-6E019948AA7E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E6CE0-F2D1-4E87-8DD5-18B3E93D2A28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E8575-03FB-451D-AFFC-A10C6ADCD226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3263C-AAAB-43FD-81E0-E8AD2E30FDB0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C71C8-FA17-433C-ABF8-BC460A3B751A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A4741-17B3-4367-B842-93EB0FAEA8D6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F033E-D0C1-4400-8363-CC41F2511D08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1B157-7C73-4767-9F30-CD0F33F966EC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883B1-C397-4948-92ED-8CE541830897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0BDE3-DB25-4988-B476-B475EE6BD93E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13030-98C1-40FC-A8AC-CEBC8C1E1A3D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0A055-5A41-480B-8476-1317C45C7040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VE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14A44-EF31-4A5A-B5DE-A7A39D9C922D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E9C2C-9B31-4B91-9C42-BFDDAA86D987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s-VE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F4184F-E982-4976-981A-61451A33BD0E}" type="datetimeFigureOut">
              <a:rPr lang="es-VE"/>
              <a:pPr>
                <a:defRPr/>
              </a:pPr>
              <a:t>30/05/2012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E41ED0-D91A-40A9-8323-FEED9594E5B0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  <p:sp>
        <p:nvSpPr>
          <p:cNvPr id="7" name="6 Rectángulo"/>
          <p:cNvSpPr/>
          <p:nvPr userDrawn="1"/>
        </p:nvSpPr>
        <p:spPr>
          <a:xfrm>
            <a:off x="755650" y="0"/>
            <a:ext cx="792163" cy="6858000"/>
          </a:xfrm>
          <a:prstGeom prst="rect">
            <a:avLst/>
          </a:prstGeom>
          <a:solidFill>
            <a:schemeClr val="bg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/>
          </a:p>
        </p:txBody>
      </p:sp>
      <p:sp>
        <p:nvSpPr>
          <p:cNvPr id="8" name="7 Rectángulo"/>
          <p:cNvSpPr/>
          <p:nvPr userDrawn="1"/>
        </p:nvSpPr>
        <p:spPr>
          <a:xfrm>
            <a:off x="-36513" y="0"/>
            <a:ext cx="792163" cy="6858000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/>
          </a:p>
        </p:txBody>
      </p:sp>
      <p:pic>
        <p:nvPicPr>
          <p:cNvPr id="9" name="8 Imagen" descr="calcomania_laptop_v1.jpg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13" t="16927" r="24013" b="42283"/>
          <a:stretch>
            <a:fillRect/>
          </a:stretch>
        </p:blipFill>
        <p:spPr>
          <a:xfrm>
            <a:off x="6350" y="5949950"/>
            <a:ext cx="1541463" cy="863600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</p:spPr>
      </p:pic>
      <p:pic>
        <p:nvPicPr>
          <p:cNvPr id="10" name="9 Imagen" descr="Universidad_Central_de_Venezuela.eps"/>
          <p:cNvPicPr>
            <a:picLocks noChangeAspect="1"/>
          </p:cNvPicPr>
          <p:nvPr userDrawn="1"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6755" y="-24349"/>
            <a:ext cx="1944459" cy="19411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-163687"/>
            <a:ext cx="9180513" cy="697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-46038" y="6597650"/>
            <a:ext cx="9190038" cy="26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539552" y="404664"/>
            <a:ext cx="554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SOS Telemedicina para Venezuela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7524328" y="60212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 smtClean="0">
                <a:solidFill>
                  <a:schemeClr val="bg1"/>
                </a:solidFill>
              </a:rPr>
              <a:t>Marzo 2012</a:t>
            </a:r>
            <a:endParaRPr lang="es-VE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Dónde Estamos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dondeEstamo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571480"/>
            <a:ext cx="4429156" cy="6000768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714480" y="1285860"/>
            <a:ext cx="28575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200" dirty="0" smtClean="0"/>
              <a:t>Se muestran a través de mapas: La ubicación de Venezuela, de SOS, los servicios instalados y los centros asistenciales que participan en esta iniciativa, los cuales se pueden buscar por región, estado y municipio.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Mapa con Número de Centros instalados.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Lista de servicios y los iconos que los identifican.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Estado, Número de Centros Instalados. Por cada Centro: Nombre del ambulatorio, los Servicios Instalados, Teléfonos, Correo del contacto, Imágenes y/o vídeos.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marL="228600" indent="-228600"/>
            <a:endParaRPr lang="es-VE" sz="1200" b="1" i="1" dirty="0" smtClean="0"/>
          </a:p>
        </p:txBody>
      </p:sp>
      <p:sp>
        <p:nvSpPr>
          <p:cNvPr id="6" name="5 Elipse"/>
          <p:cNvSpPr/>
          <p:nvPr/>
        </p:nvSpPr>
        <p:spPr>
          <a:xfrm>
            <a:off x="5286380" y="264318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7500958" y="31432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8143900" y="257174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8215338" y="392906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6012160" y="164305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Médicos y Especialidades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especialidades.jpg"/>
          <p:cNvPicPr>
            <a:picLocks noChangeAspect="1"/>
          </p:cNvPicPr>
          <p:nvPr/>
        </p:nvPicPr>
        <p:blipFill>
          <a:blip r:embed="rId3" cstate="print"/>
          <a:srcRect b="7042"/>
          <a:stretch>
            <a:fillRect/>
          </a:stretch>
        </p:blipFill>
        <p:spPr>
          <a:xfrm>
            <a:off x="3851920" y="836712"/>
            <a:ext cx="5112568" cy="4752528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779648" y="764704"/>
            <a:ext cx="200026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200" dirty="0" smtClean="0"/>
              <a:t>Incluye la información de los diferentes médicos que están registrados en el Portal Web de SOS, indicando las especialidades de cada uno de ellos. Se listan todas las especialidades y las subespecialidades. Al seleccionar una de ellas, se listan todos los médicos que trabajan en dicha especialidad.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Lista de especialidades.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Lista de subespecialidades.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Detalle de cómo puede colaborar como especialista.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Dirección de contacto.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marL="228600" indent="-228600"/>
            <a:endParaRPr lang="es-VE" sz="1200" b="1" i="1" dirty="0" smtClean="0"/>
          </a:p>
        </p:txBody>
      </p:sp>
      <p:sp>
        <p:nvSpPr>
          <p:cNvPr id="6" name="5 Elipse"/>
          <p:cNvSpPr/>
          <p:nvPr/>
        </p:nvSpPr>
        <p:spPr>
          <a:xfrm>
            <a:off x="3857620" y="307181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5929322" y="35718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786314" y="35718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7786710" y="342900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5148064" y="220486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8172400" y="50131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23928" y="5517232"/>
            <a:ext cx="3997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i="1" dirty="0" smtClean="0"/>
              <a:t>Datos requeridos por cada médico:</a:t>
            </a:r>
          </a:p>
          <a:p>
            <a:endParaRPr lang="es-ES" sz="1200" dirty="0" smtClean="0"/>
          </a:p>
          <a:p>
            <a:r>
              <a:rPr lang="es-ES" sz="1200" b="1" i="1" dirty="0" smtClean="0"/>
              <a:t>Foto, Nombre, Apellido, Especialidades, Correo (*) y</a:t>
            </a:r>
          </a:p>
          <a:p>
            <a:r>
              <a:rPr lang="es-ES" sz="1200" b="1" i="1" dirty="0" smtClean="0"/>
              <a:t>Dirección del lugar de trabajo (*)</a:t>
            </a:r>
          </a:p>
          <a:p>
            <a:endParaRPr lang="es-ES" sz="1200" b="1" i="1" dirty="0" smtClean="0"/>
          </a:p>
          <a:p>
            <a:r>
              <a:rPr lang="es-ES" sz="1200" b="1" i="1" dirty="0" smtClean="0">
                <a:solidFill>
                  <a:srgbClr val="FF0000"/>
                </a:solidFill>
              </a:rPr>
              <a:t>(*) Opcional y autorizado por el médico</a:t>
            </a:r>
            <a:endParaRPr lang="es-ES" sz="12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Aliados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aliados.jpg"/>
          <p:cNvPicPr>
            <a:picLocks noChangeAspect="1"/>
          </p:cNvPicPr>
          <p:nvPr/>
        </p:nvPicPr>
        <p:blipFill>
          <a:blip r:embed="rId2" cstate="print"/>
          <a:srcRect b="11151"/>
          <a:stretch>
            <a:fillRect/>
          </a:stretch>
        </p:blipFill>
        <p:spPr>
          <a:xfrm>
            <a:off x="3563888" y="714356"/>
            <a:ext cx="5400600" cy="573610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835696" y="667717"/>
            <a:ext cx="172819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Muestra las diferentes asociaciones o compañías que colaboran y apoyan el proyecto de SOS Telemedicina para Venezuela.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 y Logo </a:t>
            </a:r>
            <a:r>
              <a:rPr lang="es-VE" sz="1200" dirty="0" smtClean="0"/>
              <a:t>de nuestro principal aliado.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Logos, enlaces </a:t>
            </a:r>
            <a:r>
              <a:rPr lang="es-VE" sz="1200" dirty="0" smtClean="0"/>
              <a:t>de quienes nos apoyan.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Logo y enlace </a:t>
            </a:r>
            <a:r>
              <a:rPr lang="es-VE" sz="1200" dirty="0" smtClean="0"/>
              <a:t>de nuestros colaboradores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Texto</a:t>
            </a:r>
            <a:r>
              <a:rPr lang="es-VE" sz="1200" dirty="0" smtClean="0"/>
              <a:t> de “¿Cómo le beneficia SOS?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Texto</a:t>
            </a:r>
            <a:r>
              <a:rPr lang="es-VE" sz="1200" dirty="0" smtClean="0"/>
              <a:t> de ¿Cómo puede colaborar?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Dirección de contacto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</a:t>
            </a: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/>
            <a:endParaRPr lang="es-VE" sz="1200" dirty="0" smtClean="0"/>
          </a:p>
        </p:txBody>
      </p:sp>
      <p:sp>
        <p:nvSpPr>
          <p:cNvPr id="6" name="5 Elipse"/>
          <p:cNvSpPr/>
          <p:nvPr/>
        </p:nvSpPr>
        <p:spPr>
          <a:xfrm>
            <a:off x="7929586" y="464344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7715272" y="300037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5929322" y="342900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4357686" y="40005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4357686" y="51435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4500562" y="20002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2" name="11 Elipse"/>
          <p:cNvSpPr/>
          <p:nvPr/>
        </p:nvSpPr>
        <p:spPr>
          <a:xfrm>
            <a:off x="8100392" y="537321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7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Noticias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5" name="4 Imagen" descr="sos_noticias.jpg"/>
          <p:cNvPicPr>
            <a:picLocks noChangeAspect="1"/>
          </p:cNvPicPr>
          <p:nvPr/>
        </p:nvPicPr>
        <p:blipFill>
          <a:blip r:embed="rId2" cstate="print"/>
          <a:srcRect b="11458"/>
          <a:stretch>
            <a:fillRect/>
          </a:stretch>
        </p:blipFill>
        <p:spPr>
          <a:xfrm>
            <a:off x="3419872" y="642942"/>
            <a:ext cx="5438408" cy="5857892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928794" y="785794"/>
            <a:ext cx="15001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En esta vista se listan todas las noticias actuales sobre salud, nuevos proyectos, avances terapéuticos, entre otros. Se muestra la información general y al seleccionar una de ellas, se despliega el detalle. 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Fecha, titulo, resumen, imagen / vídeo de al menos ocho (8) noticias.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</p:txBody>
      </p:sp>
      <p:sp>
        <p:nvSpPr>
          <p:cNvPr id="7" name="6 Elipse"/>
          <p:cNvSpPr/>
          <p:nvPr/>
        </p:nvSpPr>
        <p:spPr>
          <a:xfrm>
            <a:off x="4500562" y="20002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214810" y="307181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Noticias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noticias_internas.jpg"/>
          <p:cNvPicPr>
            <a:picLocks noChangeAspect="1"/>
          </p:cNvPicPr>
          <p:nvPr/>
        </p:nvPicPr>
        <p:blipFill>
          <a:blip r:embed="rId2" cstate="print"/>
          <a:srcRect b="7126"/>
          <a:stretch>
            <a:fillRect/>
          </a:stretch>
        </p:blipFill>
        <p:spPr>
          <a:xfrm>
            <a:off x="3571868" y="714356"/>
            <a:ext cx="5369820" cy="578647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928794" y="1071546"/>
            <a:ext cx="171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Por cada noticia: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Fecha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Título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Segunda línea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Cuerpo de la noticia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Imágenes, descripción</a:t>
            </a:r>
          </a:p>
        </p:txBody>
      </p:sp>
      <p:sp>
        <p:nvSpPr>
          <p:cNvPr id="6" name="5 Elipse"/>
          <p:cNvSpPr/>
          <p:nvPr/>
        </p:nvSpPr>
        <p:spPr>
          <a:xfrm>
            <a:off x="4429124" y="300037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4786314" y="192880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5857884" y="321468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3643306" y="350043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3714744" y="471488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8286776" y="435769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921384" y="3496940"/>
            <a:ext cx="1714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Otros datos </a:t>
            </a:r>
          </a:p>
          <a:p>
            <a:pPr marL="228600" indent="-228600"/>
            <a:r>
              <a:rPr lang="es-VE" sz="1200" b="1" i="1" dirty="0" smtClean="0"/>
              <a:t>contemplados: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Autor</a:t>
            </a:r>
          </a:p>
          <a:p>
            <a:pPr marL="228600" indent="-228600"/>
            <a:r>
              <a:rPr lang="es-VE" sz="1200" b="1" i="1" dirty="0" smtClean="0"/>
              <a:t>Fuente</a:t>
            </a:r>
          </a:p>
          <a:p>
            <a:pPr marL="228600" indent="-228600"/>
            <a:r>
              <a:rPr lang="es-VE" sz="1200" b="1" i="1" dirty="0" smtClean="0"/>
              <a:t>País</a:t>
            </a:r>
          </a:p>
          <a:p>
            <a:pPr marL="228600" indent="-228600"/>
            <a:r>
              <a:rPr lang="es-VE" sz="1200" b="1" i="1" dirty="0" smtClean="0"/>
              <a:t>Ciudad</a:t>
            </a:r>
          </a:p>
          <a:p>
            <a:pPr marL="228600" indent="-228600"/>
            <a:r>
              <a:rPr lang="es-VE" sz="1200" b="1" i="1" dirty="0" smtClean="0"/>
              <a:t>Editor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Galerías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5" name="4 Imagen" descr="sos_galerias.jpg"/>
          <p:cNvPicPr>
            <a:picLocks noChangeAspect="1"/>
          </p:cNvPicPr>
          <p:nvPr/>
        </p:nvPicPr>
        <p:blipFill>
          <a:blip r:embed="rId2" cstate="print"/>
          <a:srcRect r="4518" b="7291"/>
          <a:stretch>
            <a:fillRect/>
          </a:stretch>
        </p:blipFill>
        <p:spPr>
          <a:xfrm>
            <a:off x="3500430" y="571480"/>
            <a:ext cx="5263133" cy="592933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928794" y="1071546"/>
            <a:ext cx="17145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Imágenes: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Nombre de al menos seis (6) Galería.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Fotos (al menos 1 por galería).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Fecha.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Vídeos</a:t>
            </a:r>
          </a:p>
          <a:p>
            <a:pPr marL="228600" indent="-228600"/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s-VE" sz="1200" b="1" i="1" dirty="0" smtClean="0"/>
              <a:t>Título de al menos dos (2) Vídeos.</a:t>
            </a:r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s-VE" sz="1200" b="1" i="1" dirty="0" smtClean="0"/>
              <a:t>Videos (2).</a:t>
            </a:r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s-VE" sz="1200" b="1" i="1" dirty="0" smtClean="0"/>
              <a:t>Tiempo de duración.</a:t>
            </a:r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s-VE" sz="1200" b="1" i="1" dirty="0" smtClean="0"/>
              <a:t>Palabras claves.</a:t>
            </a:r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</p:txBody>
      </p:sp>
      <p:sp>
        <p:nvSpPr>
          <p:cNvPr id="7" name="6 Elipse"/>
          <p:cNvSpPr/>
          <p:nvPr/>
        </p:nvSpPr>
        <p:spPr>
          <a:xfrm>
            <a:off x="3638746" y="4005064"/>
            <a:ext cx="285182" cy="29088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214810" y="36450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3635896" y="44371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7164288" y="458112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7884368" y="407707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2" name="11 Elipse"/>
          <p:cNvSpPr/>
          <p:nvPr/>
        </p:nvSpPr>
        <p:spPr>
          <a:xfrm>
            <a:off x="7956376" y="465313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Galerías / Imágenes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6" name="5 Imagen" descr="sos_galerias_imagenes.jpg"/>
          <p:cNvPicPr>
            <a:picLocks noChangeAspect="1"/>
          </p:cNvPicPr>
          <p:nvPr/>
        </p:nvPicPr>
        <p:blipFill>
          <a:blip r:embed="rId2" cstate="print"/>
          <a:srcRect r="3625" b="14583"/>
          <a:stretch>
            <a:fillRect/>
          </a:stretch>
        </p:blipFill>
        <p:spPr>
          <a:xfrm>
            <a:off x="3563888" y="642918"/>
            <a:ext cx="5140723" cy="5572164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928794" y="908720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/>
            <a:r>
              <a:rPr lang="es-VE" sz="1200" b="1" i="1" dirty="0" smtClean="0"/>
              <a:t>Igual a la anterior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928794" y="1071546"/>
            <a:ext cx="17145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Imágenes: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Nombre de al menos dos (2) Galerías más.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Fotos (al menos 1 por galería)</a:t>
            </a:r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Fecha.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</p:txBody>
      </p:sp>
      <p:sp>
        <p:nvSpPr>
          <p:cNvPr id="8" name="7 Elipse"/>
          <p:cNvSpPr/>
          <p:nvPr/>
        </p:nvSpPr>
        <p:spPr>
          <a:xfrm>
            <a:off x="3419872" y="4149080"/>
            <a:ext cx="285182" cy="29088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4070794" y="3645024"/>
            <a:ext cx="285182" cy="29088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3419872" y="4509120"/>
            <a:ext cx="285182" cy="29088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Galerías / Imágenes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8" name="7 Imagen" descr="sos_galerias_imagenes_nivel2.jpg"/>
          <p:cNvPicPr>
            <a:picLocks noChangeAspect="1"/>
          </p:cNvPicPr>
          <p:nvPr/>
        </p:nvPicPr>
        <p:blipFill>
          <a:blip r:embed="rId2" cstate="print"/>
          <a:srcRect b="4166"/>
          <a:stretch>
            <a:fillRect/>
          </a:stretch>
        </p:blipFill>
        <p:spPr>
          <a:xfrm>
            <a:off x="3851920" y="620688"/>
            <a:ext cx="4868775" cy="6072206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63688" y="1628800"/>
            <a:ext cx="17145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Por cada galería: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Nombre de la Galería.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Introducción para la galería (new).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Fotos (al menos 1 por galería).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</p:txBody>
      </p:sp>
      <p:sp>
        <p:nvSpPr>
          <p:cNvPr id="9" name="8 Elipse"/>
          <p:cNvSpPr/>
          <p:nvPr/>
        </p:nvSpPr>
        <p:spPr>
          <a:xfrm>
            <a:off x="5580112" y="26369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3851920" y="299695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3923928" y="36450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Galerías / Vídeos 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galerias_videos.jpg"/>
          <p:cNvPicPr>
            <a:picLocks noChangeAspect="1"/>
          </p:cNvPicPr>
          <p:nvPr/>
        </p:nvPicPr>
        <p:blipFill>
          <a:blip r:embed="rId2" cstate="print"/>
          <a:srcRect r="2101" b="7291"/>
          <a:stretch>
            <a:fillRect/>
          </a:stretch>
        </p:blipFill>
        <p:spPr>
          <a:xfrm>
            <a:off x="3428992" y="857232"/>
            <a:ext cx="5266365" cy="578647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907704" y="1988840"/>
            <a:ext cx="17145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 </a:t>
            </a: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Vídeos</a:t>
            </a:r>
          </a:p>
          <a:p>
            <a:pPr marL="228600" indent="-228600"/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Título de al menos dos (2) Vídeos mas.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Videos (2).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Tiempo de duración.</a:t>
            </a:r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endParaRPr lang="es-VE" sz="1200" b="1" i="1" dirty="0" smtClean="0"/>
          </a:p>
        </p:txBody>
      </p:sp>
      <p:sp>
        <p:nvSpPr>
          <p:cNvPr id="7" name="6 Elipse"/>
          <p:cNvSpPr/>
          <p:nvPr/>
        </p:nvSpPr>
        <p:spPr>
          <a:xfrm>
            <a:off x="4572000" y="479715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5436096" y="36450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5724128" y="472514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Galerías / Imágenes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7" name="6 Imagen" descr="sos_galerias_imagenes_inter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4" y="857232"/>
            <a:ext cx="6855609" cy="4353431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2627784" y="5445224"/>
            <a:ext cx="3340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i="1" dirty="0" smtClean="0"/>
              <a:t>Datos requeridos por cada imagen y video:</a:t>
            </a:r>
          </a:p>
          <a:p>
            <a:endParaRPr lang="es-ES" sz="1200" dirty="0" smtClean="0"/>
          </a:p>
          <a:p>
            <a:r>
              <a:rPr lang="es-ES" sz="1200" b="1" i="1" dirty="0" smtClean="0"/>
              <a:t>Título y Descripción</a:t>
            </a:r>
          </a:p>
          <a:p>
            <a:endParaRPr lang="es-ES" sz="1200" b="1" i="1" dirty="0" smtClean="0"/>
          </a:p>
          <a:p>
            <a:r>
              <a:rPr lang="es-ES" sz="1200" b="1" i="1" dirty="0" smtClean="0">
                <a:solidFill>
                  <a:srgbClr val="FF0000"/>
                </a:solidFill>
              </a:rPr>
              <a:t>(Si se requiere)</a:t>
            </a:r>
            <a:endParaRPr lang="es-ES" sz="12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176" y="4437112"/>
            <a:ext cx="7416824" cy="2027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79712" y="1268760"/>
            <a:ext cx="6563072" cy="3312368"/>
          </a:xfrm>
        </p:spPr>
        <p:txBody>
          <a:bodyPr/>
          <a:lstStyle/>
          <a:p>
            <a:pPr algn="just"/>
            <a:r>
              <a:rPr lang="es-ES" sz="1800" dirty="0" smtClean="0"/>
              <a:t>Consolidar toda la información del proyecto SOS Telemedicina.</a:t>
            </a:r>
          </a:p>
          <a:p>
            <a:pPr algn="just">
              <a:buNone/>
            </a:pPr>
            <a:endParaRPr lang="es-ES" sz="1800" dirty="0" smtClean="0"/>
          </a:p>
          <a:p>
            <a:pPr algn="just"/>
            <a:r>
              <a:rPr lang="es-ES" sz="1800" dirty="0" smtClean="0"/>
              <a:t>Dar a conocer los proyectos (planificados y en ejecución) enmarcados dentro del programa de SOS TELEMEDICINA.</a:t>
            </a:r>
          </a:p>
          <a:p>
            <a:pPr algn="just">
              <a:buNone/>
            </a:pPr>
            <a:endParaRPr lang="es-ES" sz="1800" dirty="0" smtClean="0"/>
          </a:p>
          <a:p>
            <a:pPr algn="just"/>
            <a:r>
              <a:rPr lang="es-ES" sz="1800" dirty="0" smtClean="0"/>
              <a:t>Presentar públicamente los documentos más importantes del proyecto, enmarcados en los diferentes ámbitos: Gerencia, Telemedicina, Tecnología, Educación.</a:t>
            </a:r>
          </a:p>
          <a:p>
            <a:pPr algn="just"/>
            <a:endParaRPr lang="es-VE" sz="1800" b="1" dirty="0" smtClean="0"/>
          </a:p>
          <a:p>
            <a:pPr algn="just"/>
            <a:r>
              <a:rPr lang="es-ES" sz="1800" dirty="0" smtClean="0"/>
              <a:t>Permitir el acceso controlado a los servicios actuales y futuros.</a:t>
            </a:r>
          </a:p>
          <a:p>
            <a:pPr algn="just"/>
            <a:endParaRPr lang="es-ES" sz="1800" b="1" dirty="0" smtClean="0"/>
          </a:p>
          <a:p>
            <a:pPr algn="just"/>
            <a:endParaRPr lang="es-ES" sz="1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835696" y="692696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Objetivos del Portal SOS Telemedicina para Venezuela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004048" y="4581128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 smtClean="0"/>
              <a:t>Alias: </a:t>
            </a:r>
            <a:r>
              <a:rPr lang="es-VE" sz="1400" dirty="0" smtClean="0">
                <a:hlinkClick r:id="rId3"/>
              </a:rPr>
              <a:t>http://sos</a:t>
            </a:r>
            <a:endParaRPr lang="es-VE" sz="1400" dirty="0" smtClean="0"/>
          </a:p>
          <a:p>
            <a:r>
              <a:rPr lang="es-VE" sz="1400" dirty="0" smtClean="0"/>
              <a:t>Zona: Extranet (Usuarios Externos e Internos)</a:t>
            </a:r>
          </a:p>
          <a:p>
            <a:r>
              <a:rPr lang="es-VE" sz="1400" dirty="0" smtClean="0"/>
              <a:t>Puerto: 9090</a:t>
            </a:r>
          </a:p>
          <a:p>
            <a:r>
              <a:rPr lang="es-VE" sz="1400" dirty="0" smtClean="0"/>
              <a:t>Dueño: </a:t>
            </a:r>
            <a:r>
              <a:rPr lang="es-VE" sz="1400" dirty="0" err="1" smtClean="0"/>
              <a:t>mdfariña</a:t>
            </a:r>
            <a:endParaRPr lang="es-V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Prensa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prensa.jpg"/>
          <p:cNvPicPr>
            <a:picLocks noChangeAspect="1"/>
          </p:cNvPicPr>
          <p:nvPr/>
        </p:nvPicPr>
        <p:blipFill>
          <a:blip r:embed="rId2" cstate="print"/>
          <a:srcRect b="9701"/>
          <a:stretch>
            <a:fillRect/>
          </a:stretch>
        </p:blipFill>
        <p:spPr>
          <a:xfrm>
            <a:off x="3491880" y="571480"/>
            <a:ext cx="5435401" cy="5835498"/>
          </a:xfrm>
          <a:prstGeom prst="rect">
            <a:avLst/>
          </a:prstGeom>
        </p:spPr>
      </p:pic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643042" y="1424965"/>
            <a:ext cx="185738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VE" sz="1200" dirty="0" smtClean="0"/>
              <a:t>Se listan todos los artículos de prensa y/o revista referentes al proyecto SOS Telemedicina para Venezuela, se muestran los datos básicos y se enlaza a un archivo PDF.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Fecha / Procedencia.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Título.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Sumario.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Imagen.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Archivo en </a:t>
            </a:r>
            <a:r>
              <a:rPr lang="es-VE" sz="1200" b="1" i="1" dirty="0" err="1" smtClean="0"/>
              <a:t>pdf</a:t>
            </a:r>
            <a:r>
              <a:rPr lang="es-VE" sz="1200" b="1" i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>
              <a:buFontTx/>
              <a:buChar char="-"/>
            </a:pPr>
            <a:endParaRPr lang="es-VE" sz="1200" dirty="0" smtClean="0"/>
          </a:p>
          <a:p>
            <a:endParaRPr lang="es-VE" sz="1200" dirty="0" smtClean="0"/>
          </a:p>
        </p:txBody>
      </p:sp>
      <p:sp>
        <p:nvSpPr>
          <p:cNvPr id="5" name="4 Elipse"/>
          <p:cNvSpPr/>
          <p:nvPr/>
        </p:nvSpPr>
        <p:spPr>
          <a:xfrm>
            <a:off x="5580112" y="285293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6" name="5 Elipse"/>
          <p:cNvSpPr/>
          <p:nvPr/>
        </p:nvSpPr>
        <p:spPr>
          <a:xfrm>
            <a:off x="6084168" y="306896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5868144" y="33569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427984" y="342900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Descarga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descargas.jpg"/>
          <p:cNvPicPr>
            <a:picLocks noChangeAspect="1"/>
          </p:cNvPicPr>
          <p:nvPr/>
        </p:nvPicPr>
        <p:blipFill>
          <a:blip r:embed="rId2" cstate="print"/>
          <a:srcRect l="2955" r="4949" b="33851"/>
          <a:stretch>
            <a:fillRect/>
          </a:stretch>
        </p:blipFill>
        <p:spPr>
          <a:xfrm>
            <a:off x="3059832" y="980728"/>
            <a:ext cx="5868144" cy="405128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43042" y="942975"/>
            <a:ext cx="1560806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r>
              <a:rPr lang="es-VE" sz="1200" dirty="0" smtClean="0"/>
              <a:t>Comprende los distintos links de descarga de documentos y artículos de investigación publicados en el Portal Web </a:t>
            </a:r>
          </a:p>
          <a:p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Introducción.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Lista de archivos (Nombre del archivo, Tamaño, tipo de archivo).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endParaRPr lang="es-VE" sz="1200" dirty="0" smtClean="0"/>
          </a:p>
          <a:p>
            <a:endParaRPr lang="es-VE" sz="1200" dirty="0" smtClean="0"/>
          </a:p>
        </p:txBody>
      </p:sp>
      <p:sp>
        <p:nvSpPr>
          <p:cNvPr id="6" name="5 Elipse"/>
          <p:cNvSpPr/>
          <p:nvPr/>
        </p:nvSpPr>
        <p:spPr>
          <a:xfrm>
            <a:off x="4427984" y="26369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4283968" y="36450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788024" y="42930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Telemedicina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5" name="4 Imagen" descr="sos_telemedicina.jpg"/>
          <p:cNvPicPr>
            <a:picLocks noChangeAspect="1"/>
          </p:cNvPicPr>
          <p:nvPr/>
        </p:nvPicPr>
        <p:blipFill>
          <a:blip r:embed="rId2" cstate="print"/>
          <a:srcRect r="3028"/>
          <a:stretch>
            <a:fillRect/>
          </a:stretch>
        </p:blipFill>
        <p:spPr>
          <a:xfrm>
            <a:off x="3419872" y="692696"/>
            <a:ext cx="5544616" cy="5561856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35696" y="436022"/>
            <a:ext cx="1656184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VE" sz="1200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Resumen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Introducción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Presentaciones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s-VE" sz="1200" b="1" i="1" dirty="0" smtClean="0"/>
              <a:t>Lista de al menos cinco (5) presentaciones (Nombre del archivo, Tamaño, tipo de archivo).</a:t>
            </a:r>
          </a:p>
          <a:p>
            <a:pPr marL="228600" indent="-228600">
              <a:buFontTx/>
              <a:buAutoNum type="arabicPeriod" startAt="2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Publicaciones</a:t>
            </a:r>
          </a:p>
          <a:p>
            <a:pPr marL="228600" indent="-228600">
              <a:buFontTx/>
              <a:buAutoNum type="arabicPeriod" startAt="2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s-VE" sz="1200" b="1" i="1" dirty="0" smtClean="0"/>
              <a:t>Lista de al menos cinco (5) publicaciones presentaciones (Nombre del archivo, autor).</a:t>
            </a:r>
          </a:p>
          <a:p>
            <a:pPr marL="228600" indent="-228600">
              <a:buFontTx/>
              <a:buAutoNum type="arabicPeriod" startAt="4"/>
            </a:pPr>
            <a:endParaRPr lang="es-VE" sz="1200" b="1" i="1" dirty="0" smtClean="0"/>
          </a:p>
          <a:p>
            <a:pPr marL="228600" indent="-228600"/>
            <a:r>
              <a:rPr lang="es-VE" sz="1200" b="1" i="1" dirty="0" smtClean="0"/>
              <a:t>Enlaces</a:t>
            </a:r>
          </a:p>
          <a:p>
            <a:pPr marL="228600" indent="-228600"/>
            <a:endParaRPr lang="es-VE" sz="1200" b="1" i="1" dirty="0" smtClean="0"/>
          </a:p>
          <a:p>
            <a:pPr marL="228600" indent="-228600">
              <a:buFont typeface="+mj-lt"/>
              <a:buAutoNum type="arabicPeriod" startAt="5"/>
            </a:pPr>
            <a:r>
              <a:rPr lang="es-VE" sz="1200" b="1" i="1" dirty="0" smtClean="0"/>
              <a:t>Lista de al menos (5) enlaces ( titulo, enlace, descripción).</a:t>
            </a:r>
          </a:p>
          <a:p>
            <a:pPr marL="228600" indent="-228600">
              <a:buFont typeface="+mj-lt"/>
              <a:buAutoNum type="arabicPeriod" startAt="5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 startAt="5"/>
            </a:pPr>
            <a:r>
              <a:rPr lang="es-VE" sz="1200" b="1" i="1" dirty="0" smtClean="0"/>
              <a:t>Palabras claves.</a:t>
            </a:r>
            <a:endParaRPr lang="es-VE" sz="1200" dirty="0" smtClean="0"/>
          </a:p>
          <a:p>
            <a:endParaRPr lang="es-VE" sz="1200" dirty="0" smtClean="0"/>
          </a:p>
        </p:txBody>
      </p:sp>
      <p:sp>
        <p:nvSpPr>
          <p:cNvPr id="7" name="6 Elipse"/>
          <p:cNvSpPr/>
          <p:nvPr/>
        </p:nvSpPr>
        <p:spPr>
          <a:xfrm>
            <a:off x="493204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860032" y="400506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6444208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8028384" y="36450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630019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Telemedicina / Presentaciones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telemedicina_nivel2.jpg"/>
          <p:cNvPicPr>
            <a:picLocks noChangeAspect="1"/>
          </p:cNvPicPr>
          <p:nvPr/>
        </p:nvPicPr>
        <p:blipFill>
          <a:blip r:embed="rId2" cstate="print"/>
          <a:srcRect r="4450" b="3801"/>
          <a:stretch>
            <a:fillRect/>
          </a:stretch>
        </p:blipFill>
        <p:spPr>
          <a:xfrm>
            <a:off x="2714612" y="785794"/>
            <a:ext cx="6178208" cy="583552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47664" y="2438886"/>
            <a:ext cx="1800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VE" sz="1200" dirty="0" smtClean="0"/>
          </a:p>
          <a:p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Introducción.</a:t>
            </a:r>
          </a:p>
          <a:p>
            <a:pPr marL="228600" indent="-228600">
              <a:buAutoNum type="arabicPeriod"/>
            </a:pPr>
            <a:endParaRPr lang="es-VE" sz="1200" b="1" i="1" dirty="0" smtClean="0"/>
          </a:p>
          <a:p>
            <a:pPr marL="228600" indent="-228600">
              <a:buAutoNum type="arabicPeriod"/>
            </a:pPr>
            <a:r>
              <a:rPr lang="es-VE" sz="1200" b="1" i="1" dirty="0" smtClean="0"/>
              <a:t>Lista de al menos cinco (5) presentaciones (Nombre del archivo, Tamaño, tipo de archivo).</a:t>
            </a:r>
          </a:p>
          <a:p>
            <a:pPr marL="228600" indent="-228600">
              <a:buFontTx/>
              <a:buAutoNum type="arabicPeriod" startAt="2"/>
            </a:pPr>
            <a:endParaRPr lang="es-VE" sz="1200" b="1" i="1" dirty="0" smtClean="0"/>
          </a:p>
          <a:p>
            <a:pPr marL="228600" indent="-228600">
              <a:buFontTx/>
              <a:buAutoNum type="arabicPeriod" startAt="2"/>
            </a:pPr>
            <a:endParaRPr lang="es-VE" sz="1200" b="1" i="1" dirty="0" smtClean="0"/>
          </a:p>
          <a:p>
            <a:endParaRPr lang="es-VE" sz="1200" dirty="0" smtClean="0"/>
          </a:p>
        </p:txBody>
      </p:sp>
      <p:sp>
        <p:nvSpPr>
          <p:cNvPr id="6" name="5 Elipse"/>
          <p:cNvSpPr/>
          <p:nvPr/>
        </p:nvSpPr>
        <p:spPr>
          <a:xfrm>
            <a:off x="4499992" y="26369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1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6084168" y="38610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427984" y="443711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Flujo de Trabajo</a:t>
            </a:r>
            <a:endParaRPr lang="es-E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79712" y="548094"/>
            <a:ext cx="6624736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VE" sz="1200" dirty="0" smtClean="0"/>
          </a:p>
          <a:p>
            <a:pPr algn="just"/>
            <a:r>
              <a:rPr lang="es-VE" sz="1200" b="1" i="1" dirty="0" smtClean="0"/>
              <a:t>Por cada ítem del menú se debe tener un flujo de trabajo, el cual determina las actividades a realizar por los miembros de los grupos encargados de definir y validar el contenido del Portal SOS Telemedicina.</a:t>
            </a:r>
          </a:p>
          <a:p>
            <a:pPr marL="228600" indent="-228600" algn="just"/>
            <a:endParaRPr lang="es-VE" sz="1200" b="1" i="1" dirty="0" smtClean="0"/>
          </a:p>
          <a:p>
            <a:pPr marL="228600" indent="-228600" algn="just"/>
            <a:r>
              <a:rPr lang="es-VE" sz="1200" b="1" i="1" dirty="0" smtClean="0"/>
              <a:t>Se requiere:</a:t>
            </a:r>
          </a:p>
          <a:p>
            <a:pPr marL="228600" indent="-228600" algn="just"/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Nombre del Flujo de Trabajo</a:t>
            </a:r>
          </a:p>
          <a:p>
            <a:pPr marL="228600" indent="-228600" algn="just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Pasos a realizar</a:t>
            </a:r>
          </a:p>
          <a:p>
            <a:pPr marL="228600" indent="-228600" algn="just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Acciones por cada paso</a:t>
            </a:r>
          </a:p>
          <a:p>
            <a:pPr marL="228600" indent="-228600" algn="just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Condiciones</a:t>
            </a:r>
          </a:p>
          <a:p>
            <a:pPr marL="228600" indent="-228600" algn="just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Actores y roles encargados de realizar una acción</a:t>
            </a:r>
          </a:p>
          <a:p>
            <a:pPr marL="228600" indent="-228600" algn="just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Resultados del Flujo de Trabajo</a:t>
            </a:r>
          </a:p>
          <a:p>
            <a:pPr algn="just"/>
            <a:endParaRPr lang="es-VE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4487" b="10001"/>
          <a:stretch>
            <a:fillRect/>
          </a:stretch>
        </p:blipFill>
        <p:spPr bwMode="auto">
          <a:xfrm>
            <a:off x="2195736" y="620688"/>
            <a:ext cx="642773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Home del Portal SOS Telemedicina para Venezuela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2627784" y="213285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8" name="17 Rectángulo"/>
          <p:cNvSpPr/>
          <p:nvPr/>
        </p:nvSpPr>
        <p:spPr>
          <a:xfrm>
            <a:off x="1763688" y="5103674"/>
            <a:ext cx="71642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s-VE" sz="1200" b="1" dirty="0" smtClean="0">
                <a:solidFill>
                  <a:srgbClr val="002060"/>
                </a:solidFill>
              </a:rPr>
              <a:t>Actividad  Destacada:</a:t>
            </a:r>
            <a:r>
              <a:rPr lang="es-VE" sz="1200" dirty="0" smtClean="0"/>
              <a:t> </a:t>
            </a:r>
            <a:r>
              <a:rPr lang="es-VE" sz="1200" b="1" i="1" dirty="0" smtClean="0"/>
              <a:t>Título, resumen, imagen, enlace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dirty="0" smtClean="0">
                <a:solidFill>
                  <a:srgbClr val="002060"/>
                </a:solidFill>
              </a:rPr>
              <a:t>Pestañas</a:t>
            </a:r>
            <a:r>
              <a:rPr lang="es-VE" sz="1200" dirty="0" smtClean="0">
                <a:solidFill>
                  <a:srgbClr val="002060"/>
                </a:solidFill>
              </a:rPr>
              <a:t>:</a:t>
            </a:r>
            <a:r>
              <a:rPr lang="es-VE" sz="1200" dirty="0" smtClean="0"/>
              <a:t> contienen preguntas  enmarcadas en el tema. Cada pregunta es un enlace a contenidos internos con la respuesta.  En este espacio se puede considerar las preguntas frecuentes. </a:t>
            </a:r>
            <a:r>
              <a:rPr lang="es-VE" sz="1200" b="1" i="1" dirty="0" smtClean="0"/>
              <a:t>Preguntas, resumen de las respuestas, autor, enlace.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dirty="0" smtClean="0">
                <a:solidFill>
                  <a:srgbClr val="002060"/>
                </a:solidFill>
              </a:rPr>
              <a:t>Quienes Somos</a:t>
            </a:r>
            <a:r>
              <a:rPr lang="es-VE" sz="1200" dirty="0" smtClean="0"/>
              <a:t>: </a:t>
            </a:r>
            <a:r>
              <a:rPr lang="es-VE" sz="1200" b="1" i="1" dirty="0" smtClean="0"/>
              <a:t>Resumen y enlaces </a:t>
            </a:r>
            <a:r>
              <a:rPr lang="es-VE" sz="1200" dirty="0" smtClean="0"/>
              <a:t>a contenidos internos.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dirty="0" smtClean="0">
                <a:solidFill>
                  <a:srgbClr val="002060"/>
                </a:solidFill>
              </a:rPr>
              <a:t>Más sitios de la Familia</a:t>
            </a:r>
            <a:r>
              <a:rPr lang="es-VE" sz="1200" dirty="0" smtClean="0"/>
              <a:t>: </a:t>
            </a:r>
            <a:r>
              <a:rPr lang="es-VE" sz="1200" b="1" i="1" dirty="0" err="1" smtClean="0"/>
              <a:t>url</a:t>
            </a:r>
            <a:r>
              <a:rPr lang="es-VE" sz="1200" b="1" i="1" dirty="0" smtClean="0"/>
              <a:t>, nombre o descripción del </a:t>
            </a:r>
            <a:r>
              <a:rPr lang="es-VE" sz="1200" b="1" i="1" dirty="0" err="1" smtClean="0"/>
              <a:t>site</a:t>
            </a:r>
            <a:r>
              <a:rPr lang="es-VE" sz="1200" b="1" i="1" dirty="0" smtClean="0"/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dirty="0" smtClean="0">
                <a:solidFill>
                  <a:srgbClr val="002060"/>
                </a:solidFill>
              </a:rPr>
              <a:t>Síguenos en</a:t>
            </a:r>
            <a:r>
              <a:rPr lang="es-VE" sz="1200" dirty="0" smtClean="0"/>
              <a:t>: </a:t>
            </a:r>
            <a:r>
              <a:rPr lang="es-VE" sz="1200" b="1" i="1" dirty="0" smtClean="0"/>
              <a:t>Usuario de </a:t>
            </a:r>
            <a:r>
              <a:rPr lang="es-VE" sz="1200" b="1" i="1" dirty="0" err="1" smtClean="0"/>
              <a:t>Facebook</a:t>
            </a:r>
            <a:r>
              <a:rPr lang="es-VE" sz="1200" b="1" i="1" dirty="0" smtClean="0"/>
              <a:t>, </a:t>
            </a:r>
            <a:r>
              <a:rPr lang="es-VE" sz="1200" b="1" i="1" dirty="0" err="1" smtClean="0"/>
              <a:t>Twitter</a:t>
            </a:r>
            <a:r>
              <a:rPr lang="es-VE" sz="1200" b="1" i="1" dirty="0" smtClean="0"/>
              <a:t>,  enlace de </a:t>
            </a:r>
            <a:r>
              <a:rPr lang="es-VE" sz="1200" b="1" i="1" dirty="0" err="1" smtClean="0"/>
              <a:t>Youtube</a:t>
            </a:r>
            <a:endParaRPr lang="es-VE" sz="1200" dirty="0" smtClean="0"/>
          </a:p>
          <a:p>
            <a:pPr algn="just"/>
            <a:endParaRPr lang="es-ES" sz="1200" dirty="0"/>
          </a:p>
        </p:txBody>
      </p:sp>
      <p:sp>
        <p:nvSpPr>
          <p:cNvPr id="19" name="18 Elipse"/>
          <p:cNvSpPr/>
          <p:nvPr/>
        </p:nvSpPr>
        <p:spPr>
          <a:xfrm>
            <a:off x="2267744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20" name="19 Elipse"/>
          <p:cNvSpPr/>
          <p:nvPr/>
        </p:nvSpPr>
        <p:spPr>
          <a:xfrm>
            <a:off x="709228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21" name="20 Elipse"/>
          <p:cNvSpPr/>
          <p:nvPr/>
        </p:nvSpPr>
        <p:spPr>
          <a:xfrm>
            <a:off x="7164288" y="472514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22" name="21 Elipse"/>
          <p:cNvSpPr/>
          <p:nvPr/>
        </p:nvSpPr>
        <p:spPr>
          <a:xfrm>
            <a:off x="2267744" y="472514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Iconos: Quiénes Somos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8" name="37 Imagen" descr="sos_equipo.jpg"/>
          <p:cNvPicPr>
            <a:picLocks noChangeAspect="1"/>
          </p:cNvPicPr>
          <p:nvPr/>
        </p:nvPicPr>
        <p:blipFill>
          <a:blip r:embed="rId2" cstate="print"/>
          <a:srcRect l="2437" r="2538" b="18500"/>
          <a:stretch>
            <a:fillRect/>
          </a:stretch>
        </p:blipFill>
        <p:spPr>
          <a:xfrm>
            <a:off x="3419872" y="620688"/>
            <a:ext cx="5544616" cy="558924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71604" y="1830537"/>
            <a:ext cx="1857388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VE" sz="1200" dirty="0" smtClean="0"/>
              <a:t>Este componente muestra información sobre el equipo de trabajo de SOS Telemedicina.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VE" sz="1200" dirty="0" smtClean="0"/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Roles gerenciales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Nombres y Apellidos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Resumen curricular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Foto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Nombre de los grupos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Nombre y Apellidos de sus integrantes.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algn="just"/>
            <a:endParaRPr lang="es-VE" sz="1200" dirty="0" smtClean="0"/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0" lang="es-VE" sz="140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</p:txBody>
      </p:sp>
      <p:sp>
        <p:nvSpPr>
          <p:cNvPr id="6" name="5 Elipse"/>
          <p:cNvSpPr/>
          <p:nvPr/>
        </p:nvSpPr>
        <p:spPr>
          <a:xfrm>
            <a:off x="5214942" y="292893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5572132" y="307181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5641290" y="35718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4357686" y="378619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7000892" y="32861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7929586" y="349815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Iconos: Contáctenos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7" name="6 Imagen" descr="sos_contactenos.jpg"/>
          <p:cNvPicPr>
            <a:picLocks noChangeAspect="1"/>
          </p:cNvPicPr>
          <p:nvPr/>
        </p:nvPicPr>
        <p:blipFill>
          <a:blip r:embed="rId2" cstate="print"/>
          <a:srcRect l="2108" r="4107" b="7229"/>
          <a:stretch>
            <a:fillRect/>
          </a:stretch>
        </p:blipFill>
        <p:spPr>
          <a:xfrm>
            <a:off x="3143240" y="642918"/>
            <a:ext cx="5706177" cy="4808576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71604" y="1693593"/>
            <a:ext cx="1714512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VE" sz="1200" dirty="0" smtClean="0"/>
              <a:t>El usuario puede realizar preguntas, hacer algún comentario o sugerencia al administrador del portal, e indicar su información básica para que el administrador pueda responderle.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s-VE" sz="12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s-VE" sz="1200" dirty="0" smtClean="0"/>
          </a:p>
          <a:p>
            <a:pPr marL="228600" lvl="0" indent="-228600" algn="just">
              <a:buFont typeface="+mj-lt"/>
              <a:buAutoNum type="arabicPeriod"/>
            </a:pPr>
            <a:r>
              <a:rPr lang="es-VE" sz="1200" b="1" i="1" dirty="0" smtClean="0"/>
              <a:t>Introducción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es-VE" sz="1200" b="1" i="1" dirty="0" smtClean="0"/>
              <a:t>Teléfonos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es-VE" sz="1200" b="1" i="1" dirty="0" smtClean="0"/>
              <a:t>Dirección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es-VE" sz="1200" b="1" i="1" dirty="0" smtClean="0"/>
              <a:t>Correo Electrónico</a:t>
            </a:r>
          </a:p>
          <a:p>
            <a:pPr marL="228600" lvl="0" indent="-228600" algn="just">
              <a:buFont typeface="+mj-lt"/>
              <a:buAutoNum type="arabicPeriod"/>
            </a:pPr>
            <a:r>
              <a:rPr lang="es-VE" sz="1200" b="1" i="1" dirty="0" smtClean="0"/>
              <a:t>Palabras claves</a:t>
            </a:r>
          </a:p>
        </p:txBody>
      </p:sp>
      <p:sp>
        <p:nvSpPr>
          <p:cNvPr id="9" name="8 Elipse"/>
          <p:cNvSpPr/>
          <p:nvPr/>
        </p:nvSpPr>
        <p:spPr>
          <a:xfrm>
            <a:off x="5286380" y="31432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7643834" y="350043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8072462" y="44291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12" name="11 Elipse"/>
          <p:cNvSpPr/>
          <p:nvPr/>
        </p:nvSpPr>
        <p:spPr>
          <a:xfrm>
            <a:off x="7715272" y="485776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Qué es SOS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9" name="8 Imagen" descr="sos_que_es_nivel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692696"/>
            <a:ext cx="5688632" cy="558924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643042" y="1220349"/>
            <a:ext cx="15001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200" dirty="0" smtClean="0"/>
              <a:t>En este componente se describe el proyecto mediante tres </a:t>
            </a:r>
            <a:r>
              <a:rPr lang="es-VE" sz="1200" dirty="0" err="1" smtClean="0"/>
              <a:t>subcategorías</a:t>
            </a: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Introducción </a:t>
            </a:r>
            <a:r>
              <a:rPr lang="es-VE" sz="1200" i="1" dirty="0" smtClean="0"/>
              <a:t>de Qué es SOS Telemedicina.</a:t>
            </a:r>
          </a:p>
          <a:p>
            <a:pPr marL="228600" indent="-228600">
              <a:buFont typeface="+mj-lt"/>
              <a:buAutoNum type="arabicPeriod"/>
            </a:pPr>
            <a:endParaRPr lang="es-VE" sz="1200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Resumen, Descripción e Imagen </a:t>
            </a:r>
            <a:r>
              <a:rPr lang="es-VE" sz="1200" dirty="0" smtClean="0"/>
              <a:t>de la Plataforma Tecnológica.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 y  Actividades históricas y recientes.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 y folleto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  <a:endParaRPr lang="es-VE" sz="1200" dirty="0" smtClean="0"/>
          </a:p>
        </p:txBody>
      </p:sp>
      <p:sp>
        <p:nvSpPr>
          <p:cNvPr id="6" name="5 Elipse"/>
          <p:cNvSpPr/>
          <p:nvPr/>
        </p:nvSpPr>
        <p:spPr>
          <a:xfrm>
            <a:off x="4429124" y="457200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6215074" y="564357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7572396" y="392906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3357554" y="335756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4572000" y="207167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Servicios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5" name="4 Imagen" descr="sos_servicios_nivel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571480"/>
            <a:ext cx="5904656" cy="613792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02510" y="1052736"/>
            <a:ext cx="1357322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Información sobre la cartera de servicios de SOS, requisitos y lineamientos necesarios para solicitar el servicio.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Resumen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Lista de Servicios.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Introducción de los servicios.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Resumen, imagen del servicio.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Resumen, imagen del servicio.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Resumen , imagen del servicio.</a:t>
            </a:r>
          </a:p>
          <a:p>
            <a:pPr marL="228600" indent="-228600">
              <a:buFont typeface="+mj-lt"/>
              <a:buAutoNum type="arabicPeriod"/>
            </a:pPr>
            <a:endParaRPr lang="es-VE" sz="11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100" b="1" i="1" dirty="0" smtClean="0"/>
              <a:t>Palabras claves.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  <a:p>
            <a:endParaRPr lang="es-VE" sz="1200" dirty="0" smtClean="0"/>
          </a:p>
        </p:txBody>
      </p:sp>
      <p:sp>
        <p:nvSpPr>
          <p:cNvPr id="7" name="6 Elipse"/>
          <p:cNvSpPr/>
          <p:nvPr/>
        </p:nvSpPr>
        <p:spPr>
          <a:xfrm>
            <a:off x="3171170" y="350043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385616" y="407194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6171566" y="407194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8100392" y="407194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6</a:t>
            </a:r>
            <a:endParaRPr lang="es-ES" sz="1200" dirty="0"/>
          </a:p>
        </p:txBody>
      </p:sp>
      <p:sp>
        <p:nvSpPr>
          <p:cNvPr id="11" name="10 Elipse"/>
          <p:cNvSpPr/>
          <p:nvPr/>
        </p:nvSpPr>
        <p:spPr>
          <a:xfrm>
            <a:off x="4671368" y="22859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2" name="11 Elipse"/>
          <p:cNvSpPr/>
          <p:nvPr/>
        </p:nvSpPr>
        <p:spPr>
          <a:xfrm>
            <a:off x="6182396" y="299695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Servicios / Segunda Opinión Médica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3" name="2 Imagen" descr="sos_servicios_nive2.jpg"/>
          <p:cNvPicPr>
            <a:picLocks noChangeAspect="1"/>
          </p:cNvPicPr>
          <p:nvPr/>
        </p:nvPicPr>
        <p:blipFill>
          <a:blip r:embed="rId2" cstate="print"/>
          <a:srcRect b="15043"/>
          <a:stretch>
            <a:fillRect/>
          </a:stretch>
        </p:blipFill>
        <p:spPr>
          <a:xfrm>
            <a:off x="3031226" y="928670"/>
            <a:ext cx="6005270" cy="478634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74518" y="1052736"/>
            <a:ext cx="135732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Por cada servicios: Información sobre  el servicio, requisitos y lineamientos necesarios para solicitar el servicio.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 del servicio.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Requisitos para el registro.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Infografía, pantallas de la herramienta.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Datos a solicitar.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</a:t>
            </a:r>
          </a:p>
          <a:p>
            <a:pPr marL="228600" indent="-228600"/>
            <a:endParaRPr lang="es-VE" sz="1200" b="1" i="1" dirty="0" smtClean="0"/>
          </a:p>
        </p:txBody>
      </p:sp>
      <p:sp>
        <p:nvSpPr>
          <p:cNvPr id="6" name="5 Elipse"/>
          <p:cNvSpPr/>
          <p:nvPr/>
        </p:nvSpPr>
        <p:spPr>
          <a:xfrm>
            <a:off x="5357818" y="364331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7" name="6 Elipse"/>
          <p:cNvSpPr/>
          <p:nvPr/>
        </p:nvSpPr>
        <p:spPr>
          <a:xfrm>
            <a:off x="7858148" y="407194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4929190" y="44291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4857752" y="242886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3923928" y="537321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835696" y="18864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</a:rPr>
              <a:t>Menú: Servicios / Biblioteca Virtual</a:t>
            </a:r>
            <a:endParaRPr lang="es-ES" sz="2000" b="1" dirty="0">
              <a:solidFill>
                <a:srgbClr val="002060"/>
              </a:solidFill>
            </a:endParaRPr>
          </a:p>
        </p:txBody>
      </p:sp>
      <p:pic>
        <p:nvPicPr>
          <p:cNvPr id="5" name="4 Imagen" descr="sos_servicios_nive2_biblioteca.jpg"/>
          <p:cNvPicPr>
            <a:picLocks noChangeAspect="1"/>
          </p:cNvPicPr>
          <p:nvPr/>
        </p:nvPicPr>
        <p:blipFill>
          <a:blip r:embed="rId2" cstate="print"/>
          <a:srcRect b="12820"/>
          <a:stretch>
            <a:fillRect/>
          </a:stretch>
        </p:blipFill>
        <p:spPr>
          <a:xfrm>
            <a:off x="3097044" y="1000108"/>
            <a:ext cx="5939452" cy="4857784"/>
          </a:xfrm>
          <a:prstGeom prst="rect">
            <a:avLst/>
          </a:prstGeom>
        </p:spPr>
      </p:pic>
      <p:sp>
        <p:nvSpPr>
          <p:cNvPr id="7" name="6 Elipse"/>
          <p:cNvSpPr/>
          <p:nvPr/>
        </p:nvSpPr>
        <p:spPr>
          <a:xfrm>
            <a:off x="5357818" y="364331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2</a:t>
            </a:r>
            <a:endParaRPr lang="es-ES" sz="1200" dirty="0"/>
          </a:p>
        </p:txBody>
      </p:sp>
      <p:sp>
        <p:nvSpPr>
          <p:cNvPr id="8" name="7 Elipse"/>
          <p:cNvSpPr/>
          <p:nvPr/>
        </p:nvSpPr>
        <p:spPr>
          <a:xfrm>
            <a:off x="7858148" y="407194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4</a:t>
            </a:r>
            <a:endParaRPr lang="es-ES" sz="1200" dirty="0"/>
          </a:p>
        </p:txBody>
      </p:sp>
      <p:sp>
        <p:nvSpPr>
          <p:cNvPr id="9" name="8 Elipse"/>
          <p:cNvSpPr/>
          <p:nvPr/>
        </p:nvSpPr>
        <p:spPr>
          <a:xfrm>
            <a:off x="4929190" y="44291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3</a:t>
            </a:r>
            <a:endParaRPr lang="es-ES" sz="1200" dirty="0"/>
          </a:p>
        </p:txBody>
      </p:sp>
      <p:sp>
        <p:nvSpPr>
          <p:cNvPr id="10" name="9 Elipse"/>
          <p:cNvSpPr/>
          <p:nvPr/>
        </p:nvSpPr>
        <p:spPr>
          <a:xfrm>
            <a:off x="4786314" y="250030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1</a:t>
            </a:r>
            <a:endParaRPr lang="es-ES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774518" y="1124744"/>
            <a:ext cx="13573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 smtClean="0"/>
              <a:t>Por cada servicio: Información sobre  el servicio, requisitos y lineamientos necesarios para solicitar el servicio.</a:t>
            </a:r>
          </a:p>
          <a:p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Resumen.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Descripción del servicio.</a:t>
            </a:r>
          </a:p>
          <a:p>
            <a:pPr marL="228600" indent="-228600">
              <a:buFont typeface="+mj-lt"/>
              <a:buAutoNum type="arabicPeriod"/>
            </a:pPr>
            <a:endParaRPr lang="es-VE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Requisitos para el registro.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Infografía, pantallas de la herramienta.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Datos a solicitar.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>
              <a:buFont typeface="+mj-lt"/>
              <a:buAutoNum type="arabicPeriod"/>
            </a:pPr>
            <a:r>
              <a:rPr lang="es-VE" sz="1200" b="1" i="1" dirty="0" smtClean="0"/>
              <a:t>Palabras claves.</a:t>
            </a:r>
          </a:p>
          <a:p>
            <a:pPr marL="228600" indent="-228600">
              <a:buFont typeface="+mj-lt"/>
              <a:buAutoNum type="arabicPeriod"/>
            </a:pPr>
            <a:endParaRPr lang="es-VE" sz="1200" b="1" i="1" dirty="0" smtClean="0"/>
          </a:p>
          <a:p>
            <a:pPr marL="228600" indent="-228600"/>
            <a:endParaRPr lang="es-VE" sz="1200" b="1" i="1" dirty="0" smtClean="0"/>
          </a:p>
        </p:txBody>
      </p:sp>
      <p:sp>
        <p:nvSpPr>
          <p:cNvPr id="12" name="11 Elipse"/>
          <p:cNvSpPr/>
          <p:nvPr/>
        </p:nvSpPr>
        <p:spPr>
          <a:xfrm>
            <a:off x="3995936" y="537321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200" dirty="0" smtClean="0"/>
              <a:t>5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3389</TotalTime>
  <Words>1191</Words>
  <Application>Microsoft Office PowerPoint</Application>
  <PresentationFormat>Presentación en pantalla (4:3)</PresentationFormat>
  <Paragraphs>408</Paragraphs>
  <Slides>24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 Fariña</dc:creator>
  <cp:lastModifiedBy>prod1</cp:lastModifiedBy>
  <cp:revision>255</cp:revision>
  <dcterms:created xsi:type="dcterms:W3CDTF">2011-02-04T13:21:45Z</dcterms:created>
  <dcterms:modified xsi:type="dcterms:W3CDTF">2012-05-30T18:43:15Z</dcterms:modified>
</cp:coreProperties>
</file>